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80"/>
  </p:notesMasterIdLst>
  <p:sldIdLst>
    <p:sldId id="377" r:id="rId2"/>
    <p:sldId id="257" r:id="rId3"/>
    <p:sldId id="378" r:id="rId4"/>
    <p:sldId id="397" r:id="rId5"/>
    <p:sldId id="398" r:id="rId6"/>
    <p:sldId id="412" r:id="rId7"/>
    <p:sldId id="380" r:id="rId8"/>
    <p:sldId id="261" r:id="rId9"/>
    <p:sldId id="342" r:id="rId10"/>
    <p:sldId id="343" r:id="rId11"/>
    <p:sldId id="337" r:id="rId12"/>
    <p:sldId id="345" r:id="rId13"/>
    <p:sldId id="339" r:id="rId14"/>
    <p:sldId id="340" r:id="rId15"/>
    <p:sldId id="341" r:id="rId16"/>
    <p:sldId id="376" r:id="rId17"/>
    <p:sldId id="382" r:id="rId18"/>
    <p:sldId id="264" r:id="rId19"/>
    <p:sldId id="263" r:id="rId20"/>
    <p:sldId id="346" r:id="rId21"/>
    <p:sldId id="277" r:id="rId22"/>
    <p:sldId id="381" r:id="rId23"/>
    <p:sldId id="383" r:id="rId24"/>
    <p:sldId id="287" r:id="rId25"/>
    <p:sldId id="415" r:id="rId26"/>
    <p:sldId id="347" r:id="rId27"/>
    <p:sldId id="348" r:id="rId28"/>
    <p:sldId id="349" r:id="rId29"/>
    <p:sldId id="414" r:id="rId30"/>
    <p:sldId id="350" r:id="rId31"/>
    <p:sldId id="351" r:id="rId32"/>
    <p:sldId id="289" r:id="rId33"/>
    <p:sldId id="417" r:id="rId34"/>
    <p:sldId id="352" r:id="rId35"/>
    <p:sldId id="416" r:id="rId36"/>
    <p:sldId id="399" r:id="rId37"/>
    <p:sldId id="384" r:id="rId38"/>
    <p:sldId id="368" r:id="rId39"/>
    <p:sldId id="413" r:id="rId40"/>
    <p:sldId id="369" r:id="rId41"/>
    <p:sldId id="370" r:id="rId42"/>
    <p:sldId id="385" r:id="rId43"/>
    <p:sldId id="354" r:id="rId44"/>
    <p:sldId id="358" r:id="rId45"/>
    <p:sldId id="359" r:id="rId46"/>
    <p:sldId id="357" r:id="rId47"/>
    <p:sldId id="418" r:id="rId48"/>
    <p:sldId id="386" r:id="rId49"/>
    <p:sldId id="303" r:id="rId50"/>
    <p:sldId id="304" r:id="rId51"/>
    <p:sldId id="388" r:id="rId52"/>
    <p:sldId id="375" r:id="rId53"/>
    <p:sldId id="403" r:id="rId54"/>
    <p:sldId id="407" r:id="rId55"/>
    <p:sldId id="306" r:id="rId56"/>
    <p:sldId id="307" r:id="rId57"/>
    <p:sldId id="400" r:id="rId58"/>
    <p:sldId id="393" r:id="rId59"/>
    <p:sldId id="361" r:id="rId60"/>
    <p:sldId id="372" r:id="rId61"/>
    <p:sldId id="404" r:id="rId62"/>
    <p:sldId id="371" r:id="rId63"/>
    <p:sldId id="373" r:id="rId64"/>
    <p:sldId id="374" r:id="rId65"/>
    <p:sldId id="401" r:id="rId66"/>
    <p:sldId id="390" r:id="rId67"/>
    <p:sldId id="405" r:id="rId68"/>
    <p:sldId id="409" r:id="rId69"/>
    <p:sldId id="411" r:id="rId70"/>
    <p:sldId id="391" r:id="rId71"/>
    <p:sldId id="392" r:id="rId72"/>
    <p:sldId id="322" r:id="rId73"/>
    <p:sldId id="395" r:id="rId74"/>
    <p:sldId id="408" r:id="rId75"/>
    <p:sldId id="406" r:id="rId76"/>
    <p:sldId id="394" r:id="rId77"/>
    <p:sldId id="396" r:id="rId78"/>
    <p:sldId id="402" r:id="rId79"/>
  </p:sldIdLst>
  <p:sldSz cx="9144000" cy="5143500" type="screen16x9"/>
  <p:notesSz cx="6858000" cy="9144000"/>
  <p:embeddedFontLst>
    <p:embeddedFont>
      <p:font typeface="Mongolian Baiti" panose="03000500000000000000" pitchFamily="66" charset="0"/>
      <p:regular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ＭＳ Ｐゴシック" panose="020B0600070205080204" pitchFamily="34" charset="-128"/>
      <p:regular r:id="rId84"/>
    </p:embeddedFont>
    <p:embeddedFont>
      <p:font typeface="Cambria" panose="02040503050406030204" pitchFamily="18" charset="0"/>
      <p:regular r:id="rId85"/>
      <p:bold r:id="rId86"/>
      <p:italic r:id="rId87"/>
      <p:bold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Arial Black" panose="020B0A04020102020204" pitchFamily="34" charset="0"/>
      <p:bold r:id="rId93"/>
    </p:embeddedFont>
    <p:embeddedFont>
      <p:font typeface="SimSun" panose="02010600030101010101" pitchFamily="2" charset="-122"/>
      <p:regular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ynhthaibao07@gmail.com" initials="h" lastIdx="1" clrIdx="0">
    <p:extLst>
      <p:ext uri="{19B8F6BF-5375-455C-9EA6-DF929625EA0E}">
        <p15:presenceInfo xmlns:p15="http://schemas.microsoft.com/office/powerpoint/2012/main" userId="huynhthaibao07@gmail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1624AA"/>
    <a:srgbClr val="CC0099"/>
    <a:srgbClr val="F0C9F7"/>
    <a:srgbClr val="E08EEE"/>
    <a:srgbClr val="EBB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7" autoAdjust="0"/>
    <p:restoredTop sz="86763" autoAdjust="0"/>
  </p:normalViewPr>
  <p:slideViewPr>
    <p:cSldViewPr snapToGrid="0">
      <p:cViewPr varScale="1">
        <p:scale>
          <a:sx n="108" d="100"/>
          <a:sy n="108" d="100"/>
        </p:scale>
        <p:origin x="5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94130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="" xmlns:a16="http://schemas.microsoft.com/office/drawing/2014/main" id="{B510F574-C31D-4E08-8D7D-0A297B28DA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Notes Placeholder 2">
            <a:extLst>
              <a:ext uri="{FF2B5EF4-FFF2-40B4-BE49-F238E27FC236}">
                <a16:creationId xmlns="" xmlns:a16="http://schemas.microsoft.com/office/drawing/2014/main" id="{C72D0579-254C-471C-AD01-E986AEED0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="" xmlns:a16="http://schemas.microsoft.com/office/drawing/2014/main" id="{2A25AF01-2F3D-4F36-B95F-562BE2321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278C3D-6102-4725-BFD0-675FA159B6DD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152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3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08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97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086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36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7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054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718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7600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824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97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6814307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6814307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74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43615ec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43615ec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950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112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974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366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15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17216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7520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543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809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27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0456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ed822fd7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ed822fd7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Pod is the atomic unit of k8s -- in the Deployment on the previous side, the Pod was in the spec.template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2763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962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7b1a1e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7b1a1e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055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Port of internal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ClusterIP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clusterIP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&gt;:1234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/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Target 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Target port is the port on the POD where the service is running.</a:t>
            </a:r>
          </a:p>
          <a:p>
            <a:pPr fontAlgn="base"/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Nodeport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Node port is the port on host (used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along with external IP)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curl &lt;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externalIP_of_node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&gt;:33569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053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3848b8c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c3848b8c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754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Daemonsets are things that are tied to nodes, things that should run on every node or subset of every node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isn’t much different from them and a replicaset in how a user interacts with them, but much on the backend and how things are scheduled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5926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031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64710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5943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282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3848b8c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3848b8c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both the Deployment and Pod are labeled with app:nginx,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replicaset definition targets them with simple selectors matching the key-value pairs of both app:nginx and tier: frontend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904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3848b8c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c3848b8c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Set-based selectors are a bit more advanced allowing you to match against possible values and use some boolean logic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a subset of objects support these set-based selectors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0587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240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3848b8c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3848b8c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Empty</a:t>
            </a:r>
            <a:r>
              <a:rPr lang="en-US" baseline="0" dirty="0" smtClean="0"/>
              <a:t>Dir: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initially empty</a:t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 Pod is removed from a node for any reason, the data in the </a:t>
            </a:r>
            <a:r>
              <a:rPr lang="en-US" dirty="0" smtClean="0"/>
              <a:t>emptyDir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deleted forever.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86520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can get a little confusing here, big thing to note: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volume in a pod definition is tied to the pods lifecycle, it dies when the pod dies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 is a cluster-wise resource, usually some external storage system.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PVC maps to a request for storage from a PV or StorageClass.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405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75ad3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75ad3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229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3848b8c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3848b8c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721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806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8967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3848b8c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3848b8c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right is a confgmap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right is a secret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left passes it to a volume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 middle injects it as an env var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54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6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172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7b1a1e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a7b1a1e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900" b="1" dirty="0" smtClean="0"/>
              <a:t>ServiceAccount- </a:t>
            </a:r>
            <a:r>
              <a:rPr lang="en-US" dirty="0" smtClean="0"/>
              <a:t>ServiceAccounts provide a consumable identity for pods or external services that interact with the cluster directly and are scoped to namespaces.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52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6b0cc1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6b0cc1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big thing to note in this diagram - In most deployments, all of these services themselves run in as containers outside of kubelet.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3109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c243ac6b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c243ac6b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base64 thing with secrets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16594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3848b8c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3848b8c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specifying a role and not a clusterrole, you must specify a namespace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clusterrole can perform get/list/watch on services, endpoints and pods in the core apiGroup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47087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3848b8c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c3848b8c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for the most part should be self explanatory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713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90025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1744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4036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9018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ed822fd7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ed822fd7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677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590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2191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2131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4162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3848b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c3848b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1681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8573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While these are fundamental rules, its quite easy to put network rules in place within k8s to limit pod to pod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73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6330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533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97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090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c43615ec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c43615ec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8419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3848b8cd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3848b8cd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7508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ec9534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ec9534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878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ed822fd7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ed822fd7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Annotations, and Selectors are heavily used in K8s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the design principles of kubernetes was being able to reference other objects without having to know the object’s name directly and all these play into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used quite a bit by various extensions for additional config information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896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3848b8c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3848b8c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82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d822fd7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d822fd7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6381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2997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7744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68895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771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0397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61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Kết quả hình ảnh cho thanks for your listeni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0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38216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9250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52287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0634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55435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019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4405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0096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54AFE-4335-467E-BFE4-F3310A2943B1}" type="datetimeFigureOut">
              <a:rPr lang="en-US" smtClean="0"/>
              <a:t>10/11/2018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940040" y="4860480"/>
            <a:ext cx="1203960" cy="2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hat-is-kubernet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3" name="Picture 19" descr="346041.jpg">
            <a:extLst>
              <a:ext uri="{FF2B5EF4-FFF2-40B4-BE49-F238E27FC236}">
                <a16:creationId xmlns="" xmlns:a16="http://schemas.microsoft.com/office/drawing/2014/main" id="{42783796-814C-4E5A-A5CF-6056BB37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04" y="3371467"/>
            <a:ext cx="1125605" cy="979458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TextBox 10">
            <a:extLst>
              <a:ext uri="{FF2B5EF4-FFF2-40B4-BE49-F238E27FC236}">
                <a16:creationId xmlns="" xmlns:a16="http://schemas.microsoft.com/office/drawing/2014/main" id="{83013BAB-D087-450D-9F3B-D05DBBBAE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3612" y="2382395"/>
            <a:ext cx="2847008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algn="ctr" eaLnBrk="1" hangingPunct="1"/>
            <a:r>
              <a:rPr lang="en-US" altLang="zh-CN" sz="1360" b="1" dirty="0">
                <a:ea typeface="SimSun" panose="02010600030101010101" pitchFamily="2" charset="-122"/>
              </a:rPr>
              <a:t>BAO HUYNH</a:t>
            </a:r>
            <a:r>
              <a:rPr lang="en-US" altLang="zh-CN" sz="1360" b="1" dirty="0"/>
              <a:t> (LDE)</a:t>
            </a:r>
            <a:endParaRPr lang="en-AU" altLang="en-US" sz="1360" b="1" dirty="0"/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360" b="1" dirty="0" smtClean="0">
                <a:ea typeface="SimSun" panose="02010600030101010101" pitchFamily="2" charset="-122"/>
              </a:rPr>
              <a:t>10/10/2018</a:t>
            </a:r>
            <a:endParaRPr lang="zh-CN" altLang="en-AU" sz="1360" b="1" dirty="0">
              <a:latin typeface="SimSun"/>
              <a:ea typeface="SimSun" panose="02010600030101010101" pitchFamily="2" charset="-122"/>
            </a:endParaRPr>
          </a:p>
        </p:txBody>
      </p:sp>
      <p:pic>
        <p:nvPicPr>
          <p:cNvPr id="7178" name="Picture 4">
            <a:extLst>
              <a:ext uri="{FF2B5EF4-FFF2-40B4-BE49-F238E27FC236}">
                <a16:creationId xmlns="" xmlns:a16="http://schemas.microsoft.com/office/drawing/2014/main" id="{20AF6D47-1E94-48AD-9F25-3AB5FDB6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" y="4516918"/>
            <a:ext cx="876792" cy="62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="" xmlns:a16="http://schemas.microsoft.com/office/drawing/2014/main" id="{0E39FFB3-36E2-4DE7-ABD1-996D2BD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0390" y="744593"/>
            <a:ext cx="6602679" cy="132763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70953" tIns="35477" rIns="70953" bIns="35477" anchor="t">
            <a:spAutoFit/>
          </a:bodyPr>
          <a:lstStyle>
            <a:lvl1pPr marL="304800" indent="-3048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4081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1624AA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KUBERNETES </a:t>
            </a:r>
          </a:p>
          <a:p>
            <a:pPr algn="ctr" eaLnBrk="1" hangingPunct="1">
              <a:defRPr/>
            </a:pPr>
            <a:r>
              <a:rPr lang="en-US" altLang="en-US" sz="4081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From Container to </a:t>
            </a:r>
            <a:r>
              <a:rPr lang="en-US" altLang="en-US" sz="4081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Arial" panose="020B0604020202020204" pitchFamily="34" charset="0"/>
              </a:rPr>
              <a:t>CaaS</a:t>
            </a:r>
            <a:endParaRPr lang="en-US" altLang="en-US" sz="4081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5" name="AutoShape 18" descr="Image result for cloud native foundation"/>
          <p:cNvSpPr>
            <a:spLocks noChangeAspect="1" noChangeArrowheads="1"/>
          </p:cNvSpPr>
          <p:nvPr/>
        </p:nvSpPr>
        <p:spPr bwMode="auto">
          <a:xfrm>
            <a:off x="1040771" y="-98270"/>
            <a:ext cx="207338" cy="20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2201" tIns="31101" rIns="62201" bIns="31101" numCol="1" anchor="t" anchorCtr="0" compatLnSpc="1">
            <a:prstTxWarp prst="textNoShape">
              <a:avLst/>
            </a:prstTxWarp>
          </a:bodyPr>
          <a:lstStyle/>
          <a:p>
            <a:endParaRPr lang="en-US" sz="952"/>
          </a:p>
        </p:txBody>
      </p:sp>
      <p:pic>
        <p:nvPicPr>
          <p:cNvPr id="39962" name="Picture 26" descr="Image result for cloud native found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224" y="3350163"/>
            <a:ext cx="1216590" cy="10091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o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746" y="3367688"/>
            <a:ext cx="1213660" cy="1004542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109" y="3367688"/>
            <a:ext cx="1044890" cy="987017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122" name="Picture 2" descr="Image result for kubernet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35" y="3353944"/>
            <a:ext cx="1000761" cy="100076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20" y="3350163"/>
            <a:ext cx="996280" cy="99628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77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73" y="652591"/>
            <a:ext cx="5810250" cy="401955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8184" y="3450367"/>
            <a:ext cx="556877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r>
              <a:rPr lang="en-US" sz="5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 CU-BÉ NÉ-</a:t>
            </a:r>
            <a:r>
              <a:rPr lang="en-US" sz="50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ĐỊ</a:t>
            </a:r>
            <a:r>
              <a:rPr lang="en-US" sz="5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T </a:t>
            </a:r>
            <a:r>
              <a:rPr lang="en-US" sz="7000" b="1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/</a:t>
            </a:r>
            <a:endParaRPr lang="en-US" sz="70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6" name="Picture 4" descr="File:Challenge-Accept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74" y="3874946"/>
            <a:ext cx="2029686" cy="126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19" y="943258"/>
            <a:ext cx="7111561" cy="3680640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6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at is Kubernete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96" y="725840"/>
            <a:ext cx="6672648" cy="43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2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2847120" y="3792950"/>
            <a:ext cx="344214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1251780" y="881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ssh root@VM1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# ssh root@VM2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# docker run nginx –p 8080:80 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…...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9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30" y="252807"/>
            <a:ext cx="6787794" cy="413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loody hell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22" y="828240"/>
            <a:ext cx="3529038" cy="264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78" y="1222928"/>
            <a:ext cx="1016578" cy="101657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kuberne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7" y="1190400"/>
            <a:ext cx="1049105" cy="1049105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259" y="1214875"/>
            <a:ext cx="855495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Deployment/Provision one or </a:t>
            </a:r>
            <a:r>
              <a:rPr lang="en-US" sz="2500" b="1" dirty="0" smtClean="0"/>
              <a:t>multiple containers</a:t>
            </a:r>
            <a:endParaRPr lang="en-US" sz="25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smtClean="0"/>
              <a:t>Replicas</a:t>
            </a:r>
            <a:r>
              <a:rPr lang="en-US" sz="2500" dirty="0" smtClean="0"/>
              <a:t> of containers on </a:t>
            </a:r>
            <a:r>
              <a:rPr lang="en-US" sz="2500" b="1" dirty="0" err="1" smtClean="0"/>
              <a:t>multihost</a:t>
            </a:r>
            <a:endParaRPr lang="en-US" sz="25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Data volumes for persistent</a:t>
            </a:r>
            <a:r>
              <a:rPr lang="en-US" sz="2500" b="1" dirty="0" smtClean="0"/>
              <a:t> storage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 smtClean="0"/>
              <a:t>Multihost</a:t>
            </a:r>
            <a:r>
              <a:rPr lang="en-US" sz="2500" dirty="0"/>
              <a:t> </a:t>
            </a:r>
            <a:r>
              <a:rPr lang="en-US" sz="2500" b="1" dirty="0" smtClean="0"/>
              <a:t>Overlay</a:t>
            </a:r>
            <a:r>
              <a:rPr lang="en-US" sz="2500" dirty="0"/>
              <a:t> </a:t>
            </a:r>
            <a:r>
              <a:rPr lang="en-US" sz="2500" b="1" dirty="0" smtClean="0"/>
              <a:t>networking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b="1" dirty="0" smtClean="0"/>
              <a:t>……..</a:t>
            </a:r>
            <a:endParaRPr lang="en-US" sz="2500" b="1" dirty="0"/>
          </a:p>
        </p:txBody>
      </p:sp>
      <p:sp>
        <p:nvSpPr>
          <p:cNvPr id="4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4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3" y="883046"/>
            <a:ext cx="7814976" cy="3120543"/>
          </a:xfrm>
          <a:prstGeom prst="rect">
            <a:avLst/>
          </a:prstGeom>
        </p:spPr>
      </p:pic>
      <p:sp>
        <p:nvSpPr>
          <p:cNvPr id="3" name="Google Shape;178;p18"/>
          <p:cNvSpPr txBox="1">
            <a:spLocks/>
          </p:cNvSpPr>
          <p:nvPr/>
        </p:nvSpPr>
        <p:spPr>
          <a:xfrm>
            <a:off x="2847120" y="4265974"/>
            <a:ext cx="3442140" cy="914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buClrTx/>
              <a:buFontTx/>
            </a:pP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KUBERNETES, WHY ?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Master node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Worker node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Services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41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481100" y="378360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 (Control plane for Kubernetes)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405921" y="1296491"/>
            <a:ext cx="5632414" cy="3413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ube-API Server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gatekeeper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handle HTTP request 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control plan &amp;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workers.</a:t>
            </a:r>
          </a:p>
          <a:p>
            <a:pPr marL="285750" indent="-285750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ube-S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cheduler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evaluates workload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place it on a matching resource</a:t>
            </a:r>
          </a:p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ube-Cluster 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: manages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core component control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loops: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Monitors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the cluster state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via the apiserver </a:t>
            </a: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Steers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the cluster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towards the </a:t>
            </a:r>
            <a:r>
              <a:rPr lang="en" sz="1600" i="1" dirty="0">
                <a:latin typeface="Arial" panose="020B0604020202020204" pitchFamily="34" charset="0"/>
                <a:cs typeface="Arial" panose="020B0604020202020204" pitchFamily="34" charset="0"/>
              </a:rPr>
              <a:t>desired </a:t>
            </a:r>
            <a:r>
              <a:rPr lang="e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</a:p>
          <a:p>
            <a:pPr marL="0" indent="0"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cloud-provider (AWS, GCP, Azure,..) component.</a:t>
            </a:r>
          </a:p>
          <a:p>
            <a:pPr marL="285750" indent="-285750"/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provide highly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available key-value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033" y="933178"/>
            <a:ext cx="2297396" cy="34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16547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body" idx="1"/>
          </p:nvPr>
        </p:nvSpPr>
        <p:spPr>
          <a:xfrm>
            <a:off x="691831" y="1182890"/>
            <a:ext cx="5480369" cy="3522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‘place’, where pod/containers run on, 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care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‘workload’ of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</a:t>
            </a:r>
          </a:p>
          <a:p>
            <a:pPr marL="0" indent="0">
              <a:buNone/>
            </a:pP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Daemon: </a:t>
            </a:r>
          </a:p>
          <a:p>
            <a:pPr marL="0" indent="0"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" sz="2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managing pod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lifecycle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 its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host + interact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with APIServer (master)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kube-proxy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load balancing/connection </a:t>
            </a:r>
          </a:p>
          <a:p>
            <a:pPr marL="0" indent="0">
              <a:buNone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forwarding between pods.</a:t>
            </a: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142" y="868249"/>
            <a:ext cx="2973610" cy="37993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Nodes/Workers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1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body" idx="1"/>
          </p:nvPr>
        </p:nvSpPr>
        <p:spPr>
          <a:xfrm>
            <a:off x="821765" y="1511945"/>
            <a:ext cx="7488154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Kube-dns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- Provides cluster wide DNS Services. Services are resolvable to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&lt;service&gt;.&lt;namespace&gt;.svc.cluster.local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Heapster 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Metrics Collector for kubernetes cluster, used by some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resources: Horizontal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Pod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Autoscaler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or Dashboard Metrics,…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Kube-dashboard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- A general purpose web based UI for kubernetes.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K8S ARCHITECTURE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89;p20"/>
          <p:cNvSpPr txBox="1">
            <a:spLocks noGrp="1"/>
          </p:cNvSpPr>
          <p:nvPr>
            <p:ph type="title"/>
          </p:nvPr>
        </p:nvSpPr>
        <p:spPr>
          <a:xfrm>
            <a:off x="691831" y="72584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tional Services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1569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Pod/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Deloyment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/Service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ConfigMap/Secret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Authentication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Identity with RBAC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n" sz="2000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3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03559" y="147698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600" y="813170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POD *</a:t>
            </a:r>
          </a:p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DEPLOYEMENT * </a:t>
            </a:r>
          </a:p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SERVICE * 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72" y="472440"/>
            <a:ext cx="3648228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058602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pod is the smallest unit of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work/management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resource within Kubernetes.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Pods </a:t>
            </a:r>
            <a:r>
              <a:rPr lang="en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comprise of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11" y="2907810"/>
            <a:ext cx="2269781" cy="1746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12" y="2907809"/>
            <a:ext cx="2339546" cy="1746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079" y="2902411"/>
            <a:ext cx="2313714" cy="1751965"/>
          </a:xfrm>
          <a:prstGeom prst="rect">
            <a:avLst/>
          </a:prstGeom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2610956" y="4286756"/>
            <a:ext cx="3736650" cy="421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Pod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example manisfest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pod manifest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56" y="1096993"/>
            <a:ext cx="3736650" cy="302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94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51780" y="736994"/>
            <a:ext cx="6970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/>
              <a:t>ReplicationController</a:t>
            </a:r>
            <a:r>
              <a:rPr lang="en" sz="1600" b="1" dirty="0" smtClean="0"/>
              <a:t> – </a:t>
            </a:r>
            <a:r>
              <a:rPr lang="en" dirty="0" smtClean="0"/>
              <a:t>keeps track of </a:t>
            </a:r>
            <a:r>
              <a:rPr lang="en" dirty="0"/>
              <a:t>pod replicas and their lifecycle.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/>
              <a:t>ReplicaSet</a:t>
            </a:r>
            <a:r>
              <a:rPr lang="en" b="1" dirty="0" smtClean="0"/>
              <a:t> </a:t>
            </a:r>
            <a:r>
              <a:rPr lang="en" sz="1600" b="1" dirty="0"/>
              <a:t>- </a:t>
            </a:r>
            <a:r>
              <a:rPr lang="en" dirty="0"/>
              <a:t>Next Generation ReplicationController.  Supports set-based selectors</a:t>
            </a:r>
            <a:r>
              <a:rPr lang="en" dirty="0" smtClean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80" y="2377440"/>
            <a:ext cx="3127416" cy="268224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60201" y="3432209"/>
            <a:ext cx="1030847" cy="1599102"/>
            <a:chOff x="4360201" y="3432209"/>
            <a:chExt cx="1030847" cy="15991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0201" y="3837114"/>
              <a:ext cx="1030847" cy="1194197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4875624" y="3432209"/>
              <a:ext cx="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175847" y="3432209"/>
            <a:ext cx="1461150" cy="1606247"/>
            <a:chOff x="5175847" y="3432209"/>
            <a:chExt cx="1461150" cy="16062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0596" y="3833700"/>
              <a:ext cx="946401" cy="1204756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175847" y="3432209"/>
              <a:ext cx="987950" cy="401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>
            <a:spLocks noGrp="1"/>
          </p:cNvSpPr>
          <p:nvPr>
            <p:ph type="body" idx="1"/>
          </p:nvPr>
        </p:nvSpPr>
        <p:spPr>
          <a:xfrm>
            <a:off x="1217430" y="1048920"/>
            <a:ext cx="694359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b="1" dirty="0" smtClean="0"/>
              <a:t>Deployment 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replicaton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backed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ReplicaSets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eeps track of state change history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Provides scaling/update/rollback  functionality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1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" y="954168"/>
            <a:ext cx="3541140" cy="37877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73" y="954168"/>
            <a:ext cx="3646008" cy="393871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892378" y="2613454"/>
            <a:ext cx="1569308" cy="562232"/>
            <a:chOff x="3892378" y="2613454"/>
            <a:chExt cx="1569308" cy="562232"/>
          </a:xfrm>
        </p:grpSpPr>
        <p:sp>
          <p:nvSpPr>
            <p:cNvPr id="6" name="Right Arrow 5"/>
            <p:cNvSpPr/>
            <p:nvPr/>
          </p:nvSpPr>
          <p:spPr>
            <a:xfrm>
              <a:off x="3892378" y="2613454"/>
              <a:ext cx="1569308" cy="56223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3616" y="2740681"/>
              <a:ext cx="12356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SCALING</a:t>
              </a:r>
              <a:endParaRPr lang="en-US" dirty="0"/>
            </a:p>
          </p:txBody>
        </p:sp>
      </p:grpSp>
      <p:sp>
        <p:nvSpPr>
          <p:cNvPr id="8" name="Google Shape;165;p16"/>
          <p:cNvSpPr txBox="1">
            <a:spLocks/>
          </p:cNvSpPr>
          <p:nvPr/>
        </p:nvSpPr>
        <p:spPr>
          <a:xfrm>
            <a:off x="1251779" y="268790"/>
            <a:ext cx="7051961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(manual scaling deployment)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50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27" y="780269"/>
            <a:ext cx="6565795" cy="4165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697" y="3594589"/>
            <a:ext cx="1933705" cy="1239363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1/3)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2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24808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396560" y="72798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688494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RECALL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Container approach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7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49" y="797012"/>
            <a:ext cx="6387130" cy="413024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update 2/3)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80" y="667744"/>
            <a:ext cx="6435534" cy="4263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63" y="3593983"/>
            <a:ext cx="1933705" cy="1239363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rollback 3/3)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63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body" idx="1"/>
          </p:nvPr>
        </p:nvSpPr>
        <p:spPr>
          <a:xfrm>
            <a:off x="483808" y="1149479"/>
            <a:ext cx="4749278" cy="3471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 will run on all healthy nodes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Bypasses default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schedule)</a:t>
            </a: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: Ideal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for cluster wide services such as log forwarding, or health monitoring.</a:t>
            </a:r>
            <a:endParaRPr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DaemonSet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275" y="923674"/>
            <a:ext cx="3320498" cy="38583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094453" y="1112408"/>
            <a:ext cx="1509204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(Deployment Summary)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90404"/>
              </p:ext>
            </p:extLst>
          </p:nvPr>
        </p:nvGraphicFramePr>
        <p:xfrm>
          <a:off x="680486" y="1234409"/>
          <a:ext cx="7931886" cy="300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260"/>
                <a:gridCol w="2066260"/>
                <a:gridCol w="1743738"/>
                <a:gridCol w="2055628"/>
              </a:tblGrid>
              <a:tr h="60726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 </a:t>
                      </a: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Scope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Scaling/Update/Rollback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Label-Selector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support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ReplicationController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ReplicationSet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072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Deployment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One/Multiple/All</a:t>
                      </a:r>
                    </a:p>
                    <a:p>
                      <a:pPr algn="ctr"/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477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DaemonSet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(mandatory)</a:t>
                      </a:r>
                      <a:b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 pass scheduler)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US" sz="16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2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68580" y="789950"/>
            <a:ext cx="2216100" cy="6499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0" name="Google Shape;400;p53"/>
          <p:cNvSpPr txBox="1">
            <a:spLocks noGrp="1"/>
          </p:cNvSpPr>
          <p:nvPr>
            <p:ph type="body" idx="1"/>
          </p:nvPr>
        </p:nvSpPr>
        <p:spPr>
          <a:xfrm>
            <a:off x="426720" y="1224290"/>
            <a:ext cx="564015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Logical set of Pods (and ways to access them)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900" dirty="0">
                <a:latin typeface="Arial" panose="020B0604020202020204" pitchFamily="34" charset="0"/>
                <a:cs typeface="Arial" panose="020B0604020202020204" pitchFamily="34" charset="0"/>
              </a:rPr>
              <a:t>Four major Service Types:</a:t>
            </a:r>
            <a:endParaRPr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CluterIP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only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NodePort </a:t>
            </a: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via port on host (mapping port containter = port on host)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LoadBalancer –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access via a loadBalancer static IP (created by AWS, GCP,…</a:t>
            </a:r>
          </a:p>
          <a:p>
            <a:pPr marL="61595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ExternalName 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- used to references endpoints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the cluster by providing a static internally </a:t>
            </a:r>
            <a:r>
              <a:rPr lang="en" sz="1600" b="1" dirty="0">
                <a:latin typeface="Arial" panose="020B0604020202020204" pitchFamily="34" charset="0"/>
                <a:cs typeface="Arial" panose="020B0604020202020204" pitchFamily="34" charset="0"/>
              </a:rPr>
              <a:t>referenced DNS name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500" y="942350"/>
            <a:ext cx="2317800" cy="3652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781800" y="2430780"/>
            <a:ext cx="1897380" cy="335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5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things together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 + Deployment + Service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58" y="996979"/>
            <a:ext cx="420340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(Pod/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Deployement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/Service)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-115316" y="0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2276" y="2417945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LABEL &amp; 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r>
              <a:rPr lang="en-US" sz="4000" dirty="0" smtClean="0">
                <a:latin typeface="Arial Black" panose="020B0A04020102020204" pitchFamily="34" charset="0"/>
              </a:rPr>
              <a:t>	SELECTOR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10242" name="Picture 2" descr="Image result for label &amp; ta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297" y="0"/>
            <a:ext cx="3318703" cy="28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7430" y="9427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Label -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 Key-value pairs that are used to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identify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, describe and group together related sets of objects.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 </a:t>
            </a: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Selectors use labels to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filter/select 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objects.  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Support 2 kinds of selection: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selector:    (=, </a:t>
            </a:r>
            <a:r>
              <a:rPr lang="en" sz="2000" i="1" dirty="0">
                <a:latin typeface="Arial" panose="020B0604020202020204" pitchFamily="34" charset="0"/>
                <a:cs typeface="Arial" panose="020B0604020202020204" pitchFamily="34" charset="0"/>
              </a:rPr>
              <a:t>==, 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!=)</a:t>
            </a:r>
          </a:p>
          <a:p>
            <a:pPr marL="342900" indent="-342900">
              <a:lnSpc>
                <a:spcPct val="100000"/>
              </a:lnSpc>
            </a:pPr>
            <a:r>
              <a:rPr lang="en" sz="20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Set-based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selector:  (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In,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NotIn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Exists,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DoesNotExist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r>
              <a:rPr lang="en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1" y="888152"/>
            <a:ext cx="3960927" cy="40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772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8" name="Picture 4" descr="Image result for micro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72" y="1030640"/>
            <a:ext cx="6046018" cy="37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3719384" y="1776452"/>
            <a:ext cx="3979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Labels</a:t>
            </a:r>
            <a:r>
              <a:rPr lang="en" b="1" dirty="0">
                <a:solidFill>
                  <a:srgbClr val="FFFF00"/>
                </a:solidFill>
              </a:rPr>
              <a:t>: 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frontned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50000"/>
                  </a:schemeClr>
                </a:solidFill>
              </a:rPr>
              <a:t>Annotations</a:t>
            </a:r>
            <a:endParaRPr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description: “nginx frontend”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2">
                    <a:lumMod val="50000"/>
                  </a:schemeClr>
                </a:solidFill>
              </a:rPr>
              <a:t>Selector</a:t>
            </a:r>
            <a:r>
              <a:rPr lang="en" b="1" dirty="0">
                <a:solidFill>
                  <a:srgbClr val="FFFF00"/>
                </a:solidFill>
              </a:rPr>
              <a:t>:</a:t>
            </a:r>
            <a:endParaRPr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app: nginx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tier: frontend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051015" y="902043"/>
            <a:ext cx="2668369" cy="4100022"/>
            <a:chOff x="1115625" y="319374"/>
            <a:chExt cx="2907735" cy="4504750"/>
          </a:xfrm>
        </p:grpSpPr>
        <p:grpSp>
          <p:nvGrpSpPr>
            <p:cNvPr id="2" name="Group 1"/>
            <p:cNvGrpSpPr/>
            <p:nvPr/>
          </p:nvGrpSpPr>
          <p:grpSpPr>
            <a:xfrm>
              <a:off x="1115625" y="319374"/>
              <a:ext cx="2514475" cy="4504750"/>
              <a:chOff x="1115625" y="319374"/>
              <a:chExt cx="2514475" cy="4504750"/>
            </a:xfrm>
          </p:grpSpPr>
          <p:pic>
            <p:nvPicPr>
              <p:cNvPr id="322" name="Google Shape;322;p4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15625" y="319374"/>
                <a:ext cx="2514475" cy="450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271080" y="1407268"/>
                <a:ext cx="1303507" cy="48638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1080" y="1031132"/>
                <a:ext cx="2359019" cy="32425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1080" y="2195209"/>
                <a:ext cx="1407269" cy="68417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" name="Straight Arrow Connector 5"/>
            <p:cNvCxnSpPr/>
            <p:nvPr/>
          </p:nvCxnSpPr>
          <p:spPr>
            <a:xfrm flipH="1" flipV="1">
              <a:off x="2730042" y="2710774"/>
              <a:ext cx="1228708" cy="664886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2929149" y="1414732"/>
              <a:ext cx="1094211" cy="1342580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2670411" y="1683772"/>
              <a:ext cx="1288339" cy="46538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329;p43"/>
          <p:cNvSpPr txBox="1">
            <a:spLocks noGrp="1"/>
          </p:cNvSpPr>
          <p:nvPr>
            <p:ph type="title"/>
          </p:nvPr>
        </p:nvSpPr>
        <p:spPr>
          <a:xfrm>
            <a:off x="3719383" y="855364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Equality-based </a:t>
            </a: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6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4275438" y="659100"/>
            <a:ext cx="3520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Set-based selectors</a:t>
            </a:r>
            <a:endParaRPr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4640280" y="1306135"/>
            <a:ext cx="3581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 Operators: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NotIn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Exists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DoesNotExist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Supported Objects with set-based selectors: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Job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Deployment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ReplicaSet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DaemonSet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PersistentVolumeClaims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36" y="1116150"/>
            <a:ext cx="3671702" cy="38365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710514" y="2761735"/>
            <a:ext cx="3564924" cy="5498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(labels &amp; selector)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76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752" y="1265798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STORAGE</a:t>
            </a: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endParaRPr lang="en-US" sz="4000" dirty="0" smtClean="0">
              <a:latin typeface="Arial Black" panose="020B0A04020102020204" pitchFamily="34" charset="0"/>
            </a:endParaRPr>
          </a:p>
          <a:p>
            <a:pPr marL="14605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	</a:t>
            </a:r>
            <a:r>
              <a:rPr lang="en-US" sz="4000" dirty="0" smtClean="0">
                <a:latin typeface="Arial Black" panose="020B0A04020102020204" pitchFamily="34" charset="0"/>
              </a:rPr>
              <a:t>	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7172" name="Picture 4" descr="Image result for container sto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8" y="2097455"/>
            <a:ext cx="4285420" cy="27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69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04" y="2256088"/>
            <a:ext cx="3272049" cy="27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247" y="902825"/>
            <a:ext cx="3206950" cy="307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4;p55"/>
          <p:cNvSpPr txBox="1">
            <a:spLocks noGrp="1"/>
          </p:cNvSpPr>
          <p:nvPr>
            <p:ph type="body" idx="1"/>
          </p:nvPr>
        </p:nvSpPr>
        <p:spPr>
          <a:xfrm>
            <a:off x="412470" y="902825"/>
            <a:ext cx="5277816" cy="1450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that is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tied to the Pod</a:t>
            </a:r>
            <a:r>
              <a:rPr lang="en" sz="16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Lifecycle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consumable by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one/more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containers within the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 (</a:t>
            </a: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0532" y="3837193"/>
            <a:ext cx="3269621" cy="11722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68104" y="2468110"/>
            <a:ext cx="1229698" cy="251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41247" y="1145219"/>
            <a:ext cx="1229698" cy="2171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77370" y="1054745"/>
            <a:ext cx="3741872" cy="301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PersistentVolume (PV)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represents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n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(linked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to a backing storage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resource: NFS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, GCEPersistentDisk,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EFS,..).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Lifecycle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are provisioned </a:t>
            </a:r>
            <a:r>
              <a:rPr lang="en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ahead of </a:t>
            </a:r>
            <a:r>
              <a:rPr lang="en" i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&amp; independently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from a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pod.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950" y="1307850"/>
            <a:ext cx="3425158" cy="33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04399" y="1562470"/>
            <a:ext cx="1849161" cy="1953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882889" y="894748"/>
            <a:ext cx="4659115" cy="3125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PersistentVolumeClaim 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mapping PV to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pod’s storage.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PVCs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scoped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namespaces</a:t>
            </a:r>
          </a:p>
          <a:p>
            <a:pPr marL="342900" indent="-342900">
              <a:lnSpc>
                <a:spcPct val="100000"/>
              </a:lnSpc>
              <a:spcBef>
                <a:spcPts val="1600"/>
              </a:spcBef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accessModes like PVs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oogle Shape;4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741" y="1172133"/>
            <a:ext cx="2876550" cy="25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(Volume-Claim)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2449" y="1482570"/>
            <a:ext cx="2639842" cy="239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 txBox="1">
            <a:spLocks noGrp="1"/>
          </p:cNvSpPr>
          <p:nvPr>
            <p:ph type="body" idx="1"/>
          </p:nvPr>
        </p:nvSpPr>
        <p:spPr>
          <a:xfrm>
            <a:off x="4736880" y="1030031"/>
            <a:ext cx="4071713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i="1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on top of </a:t>
            </a:r>
            <a:r>
              <a:rPr lang="en" i="1" dirty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Persisten Volume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an external system defined by the provisioner to dynamically consume and allocate storage.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Storage Class Fields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Provisioner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reclaimPolicy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78" y="1204650"/>
            <a:ext cx="3310300" cy="36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(Storage class)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1780" y="2539014"/>
            <a:ext cx="3293598" cy="2302635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2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4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402234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9" y="718104"/>
            <a:ext cx="7151556" cy="486802"/>
          </a:xfrm>
        </p:spPr>
        <p:txBody>
          <a:bodyPr>
            <a:noAutofit/>
          </a:bodyPr>
          <a:lstStyle/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CONFIGMAP</a:t>
            </a:r>
            <a:endParaRPr lang="en-US" sz="5000" dirty="0" smtClean="0">
              <a:latin typeface="Arial Black" panose="020B0A04020102020204" pitchFamily="34" charset="0"/>
            </a:endParaRPr>
          </a:p>
          <a:p>
            <a:pPr marL="146050" indent="0" algn="ctr">
              <a:buNone/>
            </a:pPr>
            <a:r>
              <a:rPr lang="en-US" sz="4000" dirty="0" smtClean="0">
                <a:latin typeface="Arial Black" panose="020B0A04020102020204" pitchFamily="34" charset="0"/>
              </a:rPr>
              <a:t>&amp;</a:t>
            </a:r>
          </a:p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SECRET</a:t>
            </a:r>
            <a:endParaRPr lang="en-US" sz="5000" dirty="0">
              <a:latin typeface="Arial Black" panose="020B0A04020102020204" pitchFamily="34" charset="0"/>
            </a:endParaRPr>
          </a:p>
        </p:txBody>
      </p:sp>
      <p:pic>
        <p:nvPicPr>
          <p:cNvPr id="8196" name="Picture 4" descr="Image result for access secr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15" y="2954656"/>
            <a:ext cx="1543686" cy="1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shared variable/value between pods.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Could be retrieved by 2 ways: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Pod’s Environment variable</a:t>
            </a:r>
          </a:p>
          <a:p>
            <a:pPr marL="800100" lvl="1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 mount </a:t>
            </a:r>
            <a:endParaRPr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Functionally identical to ConfigMaps, but stored encoded as base64, and encrypted at rest (if configured).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772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Image result for docker vs virtual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49" y="949647"/>
            <a:ext cx="6822831" cy="38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6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 txBox="1">
            <a:spLocks noGrp="1"/>
          </p:cNvSpPr>
          <p:nvPr>
            <p:ph type="body" idx="1"/>
          </p:nvPr>
        </p:nvSpPr>
        <p:spPr>
          <a:xfrm>
            <a:off x="1138141" y="1148450"/>
            <a:ext cx="4648200" cy="1358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Can be used in Pod Config: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Injected as a </a:t>
            </a:r>
            <a:r>
              <a:rPr lang="en" dirty="0" smtClean="0"/>
              <a:t>file in Volume Mount</a:t>
            </a:r>
            <a:endParaRPr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Passed as an environment </a:t>
            </a:r>
            <a:r>
              <a:rPr lang="en" dirty="0" smtClean="0"/>
              <a:t>variable</a:t>
            </a:r>
            <a:endParaRPr dirty="0"/>
          </a:p>
        </p:txBody>
      </p:sp>
      <p:pic>
        <p:nvPicPr>
          <p:cNvPr id="455" name="Google Shape;4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68" y="1292469"/>
            <a:ext cx="2085697" cy="1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068" y="3389476"/>
            <a:ext cx="2110350" cy="128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5471" y="2338282"/>
            <a:ext cx="1671409" cy="19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141" y="2338282"/>
            <a:ext cx="1473450" cy="19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ConfigMap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/Secret)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579973" y="1093573"/>
            <a:ext cx="2428103" cy="363906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51470" y="2292178"/>
            <a:ext cx="4108622" cy="2156254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12108" y="3427108"/>
            <a:ext cx="1424772" cy="8925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259148" y="3328956"/>
            <a:ext cx="1326711" cy="990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848" y="860414"/>
            <a:ext cx="7151556" cy="486802"/>
          </a:xfrm>
        </p:spPr>
        <p:txBody>
          <a:bodyPr>
            <a:noAutofit/>
          </a:bodyPr>
          <a:lstStyle/>
          <a:p>
            <a:pPr marL="146050" indent="0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AUTHENTICATION</a:t>
            </a:r>
          </a:p>
          <a:p>
            <a:pPr marL="146050" indent="0" algn="ctr">
              <a:buNone/>
            </a:pPr>
            <a:r>
              <a:rPr lang="en-US" sz="5000" dirty="0" smtClean="0">
                <a:latin typeface="Arial Black" panose="020B0A04020102020204" pitchFamily="34" charset="0"/>
              </a:rPr>
              <a:t>WITH RBAC</a:t>
            </a:r>
          </a:p>
          <a:p>
            <a:pPr marL="146050" indent="0" algn="ctr">
              <a:buNone/>
            </a:pPr>
            <a:r>
              <a:rPr lang="en-US" sz="3000" dirty="0" smtClean="0">
                <a:latin typeface="Arial Black" panose="020B0A04020102020204" pitchFamily="34" charset="0"/>
              </a:rPr>
              <a:t>(role-based access control)</a:t>
            </a:r>
            <a:endParaRPr lang="en-US" sz="3000" dirty="0">
              <a:latin typeface="Arial Black" panose="020B0A04020102020204" pitchFamily="34" charset="0"/>
            </a:endParaRPr>
          </a:p>
        </p:txBody>
      </p:sp>
      <p:pic>
        <p:nvPicPr>
          <p:cNvPr id="9218" name="Picture 2" descr="Image result for authent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65" y="2988943"/>
            <a:ext cx="2895122" cy="19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63;p62"/>
          <p:cNvSpPr txBox="1">
            <a:spLocks noGrp="1"/>
          </p:cNvSpPr>
          <p:nvPr>
            <p:ph type="title"/>
          </p:nvPr>
        </p:nvSpPr>
        <p:spPr>
          <a:xfrm>
            <a:off x="2408642" y="4736944"/>
            <a:ext cx="4742984" cy="344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K8S AUTHENTICATION MODEL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2963" y="785377"/>
            <a:ext cx="8306338" cy="3892030"/>
            <a:chOff x="91440" y="922020"/>
            <a:chExt cx="8634988" cy="4152900"/>
          </a:xfrm>
        </p:grpSpPr>
        <p:sp>
          <p:nvSpPr>
            <p:cNvPr id="257" name="Rounded Rectangle 256"/>
            <p:cNvSpPr/>
            <p:nvPr/>
          </p:nvSpPr>
          <p:spPr>
            <a:xfrm>
              <a:off x="91440" y="922020"/>
              <a:ext cx="4739640" cy="4152900"/>
            </a:xfrm>
            <a:prstGeom prst="roundRect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402080" y="1409700"/>
              <a:ext cx="1905000" cy="693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341744" y="2842260"/>
              <a:ext cx="1905000" cy="6934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341744" y="1410726"/>
              <a:ext cx="1905000" cy="69342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4033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49580" y="3535680"/>
              <a:ext cx="1905000" cy="693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3" idx="3"/>
              <a:endCxn id="6" idx="1"/>
            </p:cNvCxnSpPr>
            <p:nvPr/>
          </p:nvCxnSpPr>
          <p:spPr>
            <a:xfrm>
              <a:off x="3307080" y="1756410"/>
              <a:ext cx="3034664" cy="10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  <a:endCxn id="6" idx="2"/>
            </p:cNvCxnSpPr>
            <p:nvPr/>
          </p:nvCxnSpPr>
          <p:spPr>
            <a:xfrm flipV="1">
              <a:off x="7294244" y="2104146"/>
              <a:ext cx="0" cy="7381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08885" y="2103120"/>
              <a:ext cx="0" cy="94488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0"/>
            </p:cNvCxnSpPr>
            <p:nvPr/>
          </p:nvCxnSpPr>
          <p:spPr>
            <a:xfrm flipV="1">
              <a:off x="140208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615690" y="3048000"/>
              <a:ext cx="0" cy="4876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402080" y="3048000"/>
              <a:ext cx="221361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65501" y="1585527"/>
              <a:ext cx="1502759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ServiceAccount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31645" y="1118189"/>
              <a:ext cx="1575436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(defined at Pod)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45114" y="3599208"/>
              <a:ext cx="1804016" cy="55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RoleBinding/</a:t>
              </a:r>
              <a:br>
                <a:rPr lang="en-US" dirty="0" smtClean="0"/>
              </a:br>
              <a:r>
                <a:rPr lang="en-US" dirty="0" smtClean="0"/>
                <a:t>ClusterRoleBinding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690" y="3624487"/>
              <a:ext cx="1668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Role/</a:t>
              </a:r>
              <a:br>
                <a:rPr lang="en-US" dirty="0" smtClean="0"/>
              </a:br>
              <a:r>
                <a:rPr lang="en-US" dirty="0" smtClean="0"/>
                <a:t>ClusterRole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18910" y="3016684"/>
              <a:ext cx="11582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API Server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27470" y="1597953"/>
              <a:ext cx="1249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Pod’s Token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5336" y="3624487"/>
              <a:ext cx="2731092" cy="32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(Authencate via </a:t>
              </a:r>
              <a:r>
                <a:rPr lang="en-US" b="1" dirty="0" smtClean="0"/>
                <a:t>RBAC</a:t>
              </a:r>
              <a:r>
                <a:rPr lang="en-US" dirty="0" smtClean="0"/>
                <a:t> </a:t>
              </a:r>
              <a:r>
                <a:rPr lang="en-US" b="1" dirty="0" smtClean="0"/>
                <a:t>plugin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96565" y="4296400"/>
              <a:ext cx="1301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b="1" dirty="0" smtClean="0">
                  <a:solidFill>
                    <a:schemeClr val="accent4">
                      <a:lumMod val="75000"/>
                    </a:schemeClr>
                  </a:solidFill>
                </a:rPr>
                <a:t>Who</a:t>
              </a:r>
              <a:r>
                <a:rPr lang="en-US" dirty="0" smtClean="0"/>
                <a:t>-will-do)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0944" y="4234845"/>
              <a:ext cx="2489871" cy="78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b="1" dirty="0" smtClean="0">
                  <a:solidFill>
                    <a:srgbClr val="FF0000"/>
                  </a:solidFill>
                </a:rPr>
                <a:t>What</a:t>
              </a:r>
              <a:r>
                <a:rPr lang="en-US" dirty="0" smtClean="0"/>
                <a:t>-to-do)</a:t>
              </a:r>
              <a:br>
                <a:rPr lang="en-US" dirty="0" smtClean="0"/>
              </a:br>
              <a:r>
                <a:rPr lang="en-US" dirty="0" smtClean="0"/>
                <a:t>(ex: HTTP request</a:t>
              </a:r>
              <a:br>
                <a:rPr lang="en-US" dirty="0" smtClean="0"/>
              </a:br>
              <a:r>
                <a:rPr lang="en-US" dirty="0" smtClean="0"/>
                <a:t>GET,POST,PUSH,DELETE</a:t>
              </a:r>
              <a:endParaRPr lang="en-US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041708" y="2562805"/>
              <a:ext cx="2632672" cy="2041371"/>
            </a:xfrm>
            <a:prstGeom prst="round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6581700" y="4296400"/>
              <a:ext cx="1558364" cy="30777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MASTER NODE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1440" y="2490993"/>
              <a:ext cx="1640205" cy="3284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WORKER NODE</a:t>
              </a:r>
              <a:endParaRPr lang="en-US" dirty="0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059680" y="1409700"/>
              <a:ext cx="10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transfer</a:t>
              </a:r>
              <a:endParaRPr lang="en-US" dirty="0"/>
            </a:p>
          </p:txBody>
        </p:sp>
      </p:grpSp>
      <p:sp>
        <p:nvSpPr>
          <p:cNvPr id="32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481100" y="3783600"/>
            <a:ext cx="1662900" cy="63600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1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0" y="1055731"/>
            <a:ext cx="4743450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653" y="1451920"/>
            <a:ext cx="177319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Who am I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>
                <a:solidFill>
                  <a:schemeClr val="tx1"/>
                </a:solidFill>
              </a:rPr>
              <a:t>???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3713" y="1451920"/>
            <a:ext cx="1556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Why am I here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>
                <a:solidFill>
                  <a:schemeClr val="tx1"/>
                </a:solidFill>
              </a:rPr>
              <a:t>???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 txBox="1">
            <a:spLocks noGrp="1"/>
          </p:cNvSpPr>
          <p:nvPr>
            <p:ph type="title"/>
          </p:nvPr>
        </p:nvSpPr>
        <p:spPr>
          <a:xfrm>
            <a:off x="1251780" y="795552"/>
            <a:ext cx="29415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[Cluster]Role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0" name="Google Shape;470;p63"/>
          <p:cNvSpPr txBox="1">
            <a:spLocks noGrp="1"/>
          </p:cNvSpPr>
          <p:nvPr>
            <p:ph type="body" idx="1"/>
          </p:nvPr>
        </p:nvSpPr>
        <p:spPr>
          <a:xfrm>
            <a:off x="1251780" y="1709652"/>
            <a:ext cx="351918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Manage Resource Permissions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Resources: target (pods/deployment/…)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Verbs: actions (get/list/watch/…)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724" y="1354608"/>
            <a:ext cx="4181652" cy="23718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300" y="1567538"/>
            <a:ext cx="3674100" cy="25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4"/>
          <p:cNvSpPr txBox="1">
            <a:spLocks noGrp="1"/>
          </p:cNvSpPr>
          <p:nvPr>
            <p:ph type="body" idx="1"/>
          </p:nvPr>
        </p:nvSpPr>
        <p:spPr>
          <a:xfrm>
            <a:off x="1250127" y="1567538"/>
            <a:ext cx="3364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Mapping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of [Cluster]Role to specific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ubjects:</a:t>
            </a:r>
            <a:endParaRPr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ServiceAccount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69;p63"/>
          <p:cNvSpPr txBox="1">
            <a:spLocks noGrp="1"/>
          </p:cNvSpPr>
          <p:nvPr>
            <p:ph type="title"/>
          </p:nvPr>
        </p:nvSpPr>
        <p:spPr>
          <a:xfrm>
            <a:off x="1251779" y="795552"/>
            <a:ext cx="3110155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Cluster]RoleBinding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57047" y="2421049"/>
            <a:ext cx="3188348" cy="56928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36879" y="3212757"/>
            <a:ext cx="3208515" cy="549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9032">
            <a:off x="1380868" y="844782"/>
            <a:ext cx="6819444" cy="371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(RBAC)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4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kubernetes goodbye and ques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460" cy="405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7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240957" y="1567550"/>
            <a:ext cx="882890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Pods can communicate with all other Pods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endParaRPr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All nodes can communicate with all Pods (and vice-versa) </a:t>
            </a:r>
            <a:r>
              <a:rPr lang="en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indent="-330200">
              <a:buSzPts val="1600"/>
              <a:buAutoNum type="arabicParenR"/>
            </a:pP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The IP that a Pod sees itself as is the same IP that others see it as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>
              <a:buSzPts val="1600"/>
              <a:buNone/>
            </a:pP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                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mother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lang="e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lang="e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8" y="3094525"/>
            <a:ext cx="1928027" cy="181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I.CONTAINER RECALL</a:t>
            </a:r>
            <a:endParaRPr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7" name="Google Shape;167;p16" descr="late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7725"/>
            <a:ext cx="1462800" cy="1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780" y="852487"/>
            <a:ext cx="7267575" cy="3486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492" y="907087"/>
            <a:ext cx="1743075" cy="3438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7280" y="4409440"/>
            <a:ext cx="50241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 smtClean="0"/>
              <a:t>CaaS</a:t>
            </a:r>
            <a:r>
              <a:rPr lang="en-US" sz="2500" dirty="0" smtClean="0"/>
              <a:t> (Container as a Servicer)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700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cdn-images-1.medium.com/max/1250/1*7JLi1Rl0G0FAeu-hiTGSG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888" y="1031957"/>
            <a:ext cx="4998861" cy="34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3482236" y="2018232"/>
            <a:ext cx="5538196" cy="16702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 talks in </a:t>
            </a: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Pod:</a:t>
            </a:r>
            <a:b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" dirty="0" smtClean="0">
                <a:solidFill>
                  <a:srgbClr val="1624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Use the same ClusterIP</a:t>
            </a:r>
            <a:b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+ Communicate via IPC/not via network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1451487"/>
            <a:ext cx="7651143" cy="283488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4;p36"/>
          <p:cNvSpPr txBox="1">
            <a:spLocks noGrp="1"/>
          </p:cNvSpPr>
          <p:nvPr>
            <p:ph type="title"/>
          </p:nvPr>
        </p:nvSpPr>
        <p:spPr>
          <a:xfrm>
            <a:off x="5344336" y="3358940"/>
            <a:ext cx="2928513" cy="87942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</a:t>
            </a:r>
            <a:b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Node</a:t>
            </a:r>
            <a:endParaRPr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00" y="824219"/>
            <a:ext cx="5775959" cy="3699176"/>
          </a:xfrm>
          <a:prstGeom prst="rect">
            <a:avLst/>
          </a:prstGeom>
        </p:spPr>
      </p:pic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(1/3)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709" y="1414848"/>
            <a:ext cx="1736124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27000" lvl="0">
              <a:buSzPts val="160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1) 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Pods can communicate with all other Pods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without NAT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9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5" y="831320"/>
            <a:ext cx="7471750" cy="3919853"/>
          </a:xfrm>
          <a:prstGeom prst="rect">
            <a:avLst/>
          </a:prstGeom>
        </p:spPr>
      </p:pic>
      <p:sp>
        <p:nvSpPr>
          <p:cNvPr id="4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(2/3)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0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7" y="847261"/>
            <a:ext cx="7761313" cy="3421286"/>
          </a:xfrm>
          <a:prstGeom prst="rect">
            <a:avLst/>
          </a:prstGeom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284;p36"/>
          <p:cNvSpPr txBox="1">
            <a:spLocks/>
          </p:cNvSpPr>
          <p:nvPr/>
        </p:nvSpPr>
        <p:spPr>
          <a:xfrm>
            <a:off x="928598" y="4243105"/>
            <a:ext cx="7360941" cy="433928"/>
          </a:xfrm>
          <a:prstGeom prst="rect">
            <a:avLst/>
          </a:prstGeom>
          <a:solidFill>
            <a:schemeClr val="bg1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Pods talks in Kubernetes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(3/3)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80" y="1112520"/>
            <a:ext cx="6945664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(Networking)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1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 smtClean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547995" y="1059154"/>
            <a:ext cx="4542165" cy="3403117"/>
            <a:chOff x="4766102" y="3048003"/>
            <a:chExt cx="3996850" cy="2449696"/>
          </a:xfrm>
        </p:grpSpPr>
        <p:cxnSp>
          <p:nvCxnSpPr>
            <p:cNvPr id="6" name="Straight Arrow Connector 5"/>
            <p:cNvCxnSpPr/>
            <p:nvPr/>
          </p:nvCxnSpPr>
          <p:spPr>
            <a:xfrm rot="16200000" flipV="1">
              <a:off x="4118718" y="4111258"/>
              <a:ext cx="2132983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5188447" y="3960996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" name="TextBox 28"/>
            <p:cNvSpPr txBox="1">
              <a:spLocks noChangeArrowheads="1"/>
            </p:cNvSpPr>
            <p:nvPr/>
          </p:nvSpPr>
          <p:spPr bwMode="auto">
            <a:xfrm>
              <a:off x="7803633" y="4766861"/>
              <a:ext cx="959153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sp>
          <p:nvSpPr>
            <p:cNvPr id="10" name="TextBox 30"/>
            <p:cNvSpPr txBox="1">
              <a:spLocks noChangeArrowheads="1"/>
            </p:cNvSpPr>
            <p:nvPr/>
          </p:nvSpPr>
          <p:spPr bwMode="auto">
            <a:xfrm>
              <a:off x="7780086" y="4474676"/>
              <a:ext cx="982866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11" name="TextBox 31"/>
            <p:cNvSpPr txBox="1">
              <a:spLocks noChangeArrowheads="1"/>
            </p:cNvSpPr>
            <p:nvPr/>
          </p:nvSpPr>
          <p:spPr bwMode="auto">
            <a:xfrm>
              <a:off x="6472968" y="5180806"/>
              <a:ext cx="637559" cy="31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66102" y="3737747"/>
              <a:ext cx="406070" cy="99496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181974" y="3810696"/>
              <a:ext cx="2666756" cy="912993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6148" name="Picture 4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81" y="1059154"/>
            <a:ext cx="3530897" cy="313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66944" y="969264"/>
            <a:ext cx="3659534" cy="981456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81040" y="998089"/>
            <a:ext cx="1237488" cy="52322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Autoscaling</a:t>
            </a:r>
            <a:r>
              <a:rPr lang="en-US" dirty="0"/>
              <a:t> </a:t>
            </a:r>
          </a:p>
          <a:p>
            <a:r>
              <a:rPr lang="en-US" dirty="0" smtClean="0"/>
              <a:t>Resources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3" idx="3"/>
          </p:cNvCxnSpPr>
          <p:nvPr/>
        </p:nvCxnSpPr>
        <p:spPr>
          <a:xfrm>
            <a:off x="4718528" y="1259699"/>
            <a:ext cx="548416" cy="202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(HPA)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Image result for pod autosca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583" y="1059497"/>
            <a:ext cx="3286125" cy="364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20640" y="1108265"/>
            <a:ext cx="3425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Kubelet</a:t>
            </a:r>
            <a:r>
              <a:rPr lang="en-US" sz="1800" dirty="0" smtClean="0"/>
              <a:t> daemon on each node </a:t>
            </a:r>
            <a:r>
              <a:rPr lang="en-US" sz="1800" b="1" dirty="0" smtClean="0"/>
              <a:t>collect</a:t>
            </a:r>
            <a:r>
              <a:rPr lang="en-US" sz="1800" dirty="0" smtClean="0"/>
              <a:t> information </a:t>
            </a:r>
            <a:r>
              <a:rPr lang="en-US" sz="1800" b="1" dirty="0" smtClean="0"/>
              <a:t>metrics </a:t>
            </a:r>
            <a:r>
              <a:rPr lang="en-US" sz="1800" dirty="0" smtClean="0"/>
              <a:t>(RAM,CPU,..) about pods</a:t>
            </a:r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ym typeface="Wingdings" panose="05000000000000000000" pitchFamily="2" charset="2"/>
              </a:rPr>
              <a:t> Sent back to </a:t>
            </a:r>
            <a:r>
              <a:rPr lang="en-US" sz="1800" i="1" dirty="0" smtClean="0">
                <a:sym typeface="Wingdings" panose="05000000000000000000" pitchFamily="2" charset="2"/>
              </a:rPr>
              <a:t>Metrics Server </a:t>
            </a:r>
            <a:r>
              <a:rPr lang="en-US" sz="1800" dirty="0" smtClean="0">
                <a:sym typeface="Wingdings" panose="05000000000000000000" pitchFamily="2" charset="2"/>
              </a:rPr>
              <a:t>(on Master node) for making decision (</a:t>
            </a:r>
            <a:r>
              <a:rPr lang="en-US" sz="1800" i="1" dirty="0" smtClean="0">
                <a:sym typeface="Wingdings" panose="05000000000000000000" pitchFamily="2" charset="2"/>
              </a:rPr>
              <a:t>scale-up/scale-down</a:t>
            </a:r>
            <a:r>
              <a:rPr lang="en-US" sz="1800" dirty="0" smtClean="0">
                <a:sym typeface="Wingdings" panose="05000000000000000000" pitchFamily="2" charset="2"/>
              </a:rPr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59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Pod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Autoscaling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(HPA)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webpage</a:t>
            </a: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3" descr="1362940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6757002" cy="61569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781166"/>
            <a:ext cx="6757002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RECALL</a:t>
            </a: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15950" lvl="1" indent="0">
              <a:spcBef>
                <a:spcPts val="0"/>
              </a:spcBef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– A RISING HERO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Kuber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-what ?</a:t>
            </a:r>
          </a:p>
          <a:p>
            <a:pPr lvl="1">
              <a:buSzPct val="100000"/>
              <a:buFont typeface="Courier New" panose="02070309020205020404" pitchFamily="49" charset="0"/>
              <a:buChar char="o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Why </a:t>
            </a:r>
            <a:r>
              <a:rPr lang="en-US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Kuberenetes</a:t>
            </a:r>
            <a:endParaRPr lang="en-US" sz="2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ARCHITECTURE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CONCEPTS</a:t>
            </a: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endParaRPr lang="en" b="1" dirty="0" smtClean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514350">
              <a:buSzPct val="100000"/>
              <a:buFont typeface="+mj-lt"/>
              <a:buAutoNum type="romanUcPeriod"/>
            </a:pPr>
            <a:r>
              <a:rPr lang="en" b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DEMOS</a:t>
            </a:r>
          </a:p>
          <a:p>
            <a:pPr marL="146050" lvl="0" indent="0">
              <a:buNone/>
            </a:pPr>
            <a:endParaRPr lang="e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9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134391" y="974425"/>
            <a:ext cx="5717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Setup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Kubernetes cluster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 AWS EC2, including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etcds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master, workers (nodes)</a:t>
            </a:r>
          </a:p>
          <a:p>
            <a:pPr marL="469900" indent="-342900">
              <a:buSzPts val="16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WordPress site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on Kubernetes with default page at / </a:t>
            </a:r>
          </a:p>
          <a:p>
            <a:pPr marL="469900" indent="-342900">
              <a:buSzPts val="16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Ingress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load balancing 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</a:p>
          <a:p>
            <a:pPr marL="127000" indent="0"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indent="-342900">
              <a:buSzPts val="1600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User request http://&lt;dns_site&gt;/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careers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the browser will be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redirected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to default page (at /)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requirement)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082258"/>
            <a:ext cx="2127121" cy="21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1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244160" y="9046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AWS as cloud-provider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Kubernetes cluster setup (master/workers)</a:t>
            </a:r>
          </a:p>
          <a:p>
            <a:pPr marL="469900" lvl="0" indent="-342900">
              <a:buSzPts val="16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 (deploy on all worker)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wordpress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(EFS volume1)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container as database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Backend storage for </a:t>
            </a:r>
            <a:r>
              <a:rPr lang="en-US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(EFS volume2)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20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lvl="0" indent="-3429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Ingress/Ingress controller for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loadbalancing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path-based routing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DEMO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(webpage analysis)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3" y="155099"/>
            <a:ext cx="8093652" cy="4839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030" y="2037760"/>
            <a:ext cx="6270370" cy="11487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&amp;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little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ANSWERS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3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030" y="2037760"/>
            <a:ext cx="6270370" cy="11487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 something more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145;p13" descr="13629408"/>
          <p:cNvPicPr preferRelativeResize="0"/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900424" y="-103762"/>
            <a:ext cx="5292213" cy="5247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1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48909" cy="24810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560319"/>
            <a:ext cx="4348908" cy="2583179"/>
          </a:xfrm>
          <a:prstGeom prst="rect">
            <a:avLst/>
          </a:prstGeom>
        </p:spPr>
      </p:pic>
      <p:pic>
        <p:nvPicPr>
          <p:cNvPr id="8194" name="Picture 2" descr="Image may contain: 9 people, including Nguyen Thanh Son, Nguyen Hien, Báº£o Huá»³nh and ChÃ­ VÃµ, people smiling, people sitting and in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40" y="480999"/>
            <a:ext cx="4653280" cy="36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0720" y="4368800"/>
            <a:ext cx="4541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THANK YOU FOR ALL OF UNFORGETABLE MEMORIES, LDE !!!</a:t>
            </a:r>
            <a:br>
              <a:rPr lang="en-US" b="1" dirty="0" smtClean="0">
                <a:solidFill>
                  <a:srgbClr val="FF0000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oodbye and see you s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0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77742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I.      DOCKER RECALL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Microservice</a:t>
            </a: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Container 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sz="13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II.     KUBERNETES – A RISING HERO</a:t>
            </a:r>
          </a:p>
          <a:p>
            <a:pPr lvl="1">
              <a:spcBef>
                <a:spcPts val="0"/>
              </a:spcBef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Why K8S</a:t>
            </a:r>
          </a:p>
          <a:p>
            <a:pPr lvl="1">
              <a:spcBef>
                <a:spcPts val="0"/>
              </a:spcBef>
            </a:pPr>
            <a:r>
              <a:rPr lang="en-US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K8S</a:t>
            </a:r>
          </a:p>
          <a:p>
            <a:pPr lvl="1">
              <a:spcBef>
                <a:spcPts val="0"/>
              </a:spcBef>
            </a:pP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III.   K8S ARCHITECTURE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>
                <a:latin typeface="Arial" panose="020B0604020202020204" pitchFamily="34" charset="0"/>
                <a:cs typeface="Arial" panose="020B0604020202020204" pitchFamily="34" charset="0"/>
              </a:rPr>
              <a:t>Master Components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>
                <a:latin typeface="Arial" panose="020B0604020202020204" pitchFamily="34" charset="0"/>
                <a:cs typeface="Arial" panose="020B0604020202020204" pitchFamily="34" charset="0"/>
              </a:rPr>
              <a:t>Node Components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>
                <a:latin typeface="Arial" panose="020B0604020202020204" pitchFamily="34" charset="0"/>
                <a:cs typeface="Arial" panose="020B0604020202020204" pitchFamily="34" charset="0"/>
              </a:rPr>
              <a:t>Additional </a:t>
            </a: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Services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2"/>
          </p:nvPr>
        </p:nvSpPr>
        <p:spPr>
          <a:xfrm>
            <a:off x="4973093" y="1567550"/>
            <a:ext cx="3781046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b="1" dirty="0" smtClean="0">
                <a:latin typeface="Arial" panose="020B0604020202020204" pitchFamily="34" charset="0"/>
                <a:cs typeface="Arial" panose="020B0604020202020204" pitchFamily="34" charset="0"/>
              </a:rPr>
              <a:t>IV.    KEY CONCEPTS</a:t>
            </a:r>
            <a:endParaRPr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Pod/Deloyment/Service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ConfigMap/Secret</a:t>
            </a:r>
          </a:p>
          <a:p>
            <a:pPr lvl="1">
              <a:spcBef>
                <a:spcPts val="0"/>
              </a:spcBef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Authenticate </a:t>
            </a:r>
            <a:r>
              <a:rPr lang="en" sz="13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Identity with RBAC</a:t>
            </a:r>
            <a:endParaRPr lang="en" sz="13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sz="13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V.    DEMOS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Horizonal Pod Autoscaling</a:t>
            </a:r>
            <a:endParaRPr lang="en" sz="13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 deployment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56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1217430" y="94271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 dirty="0" smtClean="0"/>
              <a:t>Annotation - </a:t>
            </a:r>
            <a:r>
              <a:rPr lang="en" sz="1800" dirty="0" smtClean="0"/>
              <a:t>Key-value pairs that contain </a:t>
            </a:r>
            <a:r>
              <a:rPr lang="en" sz="1800" b="1" dirty="0" smtClean="0"/>
              <a:t>non-identifying </a:t>
            </a:r>
            <a:r>
              <a:rPr lang="en" sz="1800" dirty="0" smtClean="0"/>
              <a:t>information or metadata. Annotations do not have the the syntax limitations as labels and can contain structured or unstructured data.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b="1" dirty="0" smtClean="0"/>
              <a:t>Namespace</a:t>
            </a:r>
            <a:r>
              <a:rPr lang="en-US" sz="1800" dirty="0" smtClean="0"/>
              <a:t> </a:t>
            </a:r>
            <a:r>
              <a:rPr lang="en-US" sz="1800" dirty="0"/>
              <a:t>– A logical cluster of environment. Primary method of dividing a cluster or scoping access.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lang="en" sz="1800" dirty="0" smtClean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IV. KEY CONCEPTS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7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>
            <a:spLocks noGrp="1"/>
          </p:cNvSpPr>
          <p:nvPr>
            <p:ph type="body" idx="1"/>
          </p:nvPr>
        </p:nvSpPr>
        <p:spPr>
          <a:xfrm>
            <a:off x="840548" y="1151627"/>
            <a:ext cx="7381431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an open-source platform for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automating deployment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scaling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operations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sz="16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cluster of host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container-centric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-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from Kubernetes’ </a:t>
            </a:r>
            <a:r>
              <a:rPr lang="en-US" sz="1600" b="1" i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father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with love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What is Kubernetes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30" y="938175"/>
            <a:ext cx="2980450" cy="166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onalisa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29" y="3577788"/>
            <a:ext cx="1431119" cy="139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16" y="481528"/>
            <a:ext cx="5781675" cy="4143375"/>
          </a:xfrm>
          <a:prstGeom prst="rect">
            <a:avLst/>
          </a:prstGeom>
        </p:spPr>
      </p:pic>
      <p:sp>
        <p:nvSpPr>
          <p:cNvPr id="3" name="Google Shape;165;p16"/>
          <p:cNvSpPr txBox="1">
            <a:spLocks/>
          </p:cNvSpPr>
          <p:nvPr/>
        </p:nvSpPr>
        <p:spPr>
          <a:xfrm>
            <a:off x="1251780" y="268790"/>
            <a:ext cx="6970200" cy="457050"/>
          </a:xfrm>
          <a:prstGeom prst="rect">
            <a:avLst/>
          </a:prstGeom>
          <a:solidFill>
            <a:srgbClr val="F0C9F7"/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 algn="ctr">
              <a:buClrTx/>
              <a:buFontTx/>
            </a:pPr>
            <a:r>
              <a:rPr lang="en-US" dirty="0" smtClean="0"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II.KUBERNETES – A RISING HERO</a:t>
            </a:r>
            <a:endParaRPr lang="en-US" dirty="0"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42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3637</TotalTime>
  <Words>2174</Words>
  <Application>Microsoft Office PowerPoint</Application>
  <PresentationFormat>On-screen Show (16:9)</PresentationFormat>
  <Paragraphs>460</Paragraphs>
  <Slides>78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Arial</vt:lpstr>
      <vt:lpstr>Mongolian Baiti</vt:lpstr>
      <vt:lpstr>Calibri Light</vt:lpstr>
      <vt:lpstr>ＭＳ Ｐゴシック</vt:lpstr>
      <vt:lpstr>Cambria</vt:lpstr>
      <vt:lpstr>Courier New</vt:lpstr>
      <vt:lpstr>Calibri</vt:lpstr>
      <vt:lpstr>Wingdings</vt:lpstr>
      <vt:lpstr>Times New Roman</vt:lpstr>
      <vt:lpstr>Arial Black</vt:lpstr>
      <vt:lpstr>SimSun</vt:lpstr>
      <vt:lpstr>Office Theme</vt:lpstr>
      <vt:lpstr>PowerPoint Presentation</vt:lpstr>
      <vt:lpstr>AGENDA</vt:lpstr>
      <vt:lpstr>AGENDA</vt:lpstr>
      <vt:lpstr>I.CONTAINER RECALL</vt:lpstr>
      <vt:lpstr>I.CONTAINER RECALL</vt:lpstr>
      <vt:lpstr>I.CONTAINER RECALL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KUBERNETES, WHY ?</vt:lpstr>
      <vt:lpstr>PowerPoint Presentation</vt:lpstr>
      <vt:lpstr>PowerPoint Presentation</vt:lpstr>
      <vt:lpstr>PowerPoint Presentation</vt:lpstr>
      <vt:lpstr>AGENDA</vt:lpstr>
      <vt:lpstr>Architecture Overview</vt:lpstr>
      <vt:lpstr>Master (Control plane for Kubernetes)</vt:lpstr>
      <vt:lpstr>Nodes/Workers</vt:lpstr>
      <vt:lpstr>Additional Services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Equality-based selectors</vt:lpstr>
      <vt:lpstr>Set-based selectors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K8S AUTHENTICATION MODEL</vt:lpstr>
      <vt:lpstr>Architecture Overview</vt:lpstr>
      <vt:lpstr>PowerPoint Presentation</vt:lpstr>
      <vt:lpstr>[Cluster]Role</vt:lpstr>
      <vt:lpstr>[Cluster]RoleBinding</vt:lpstr>
      <vt:lpstr>PowerPoint Presentation</vt:lpstr>
      <vt:lpstr>PowerPoint Presentation</vt:lpstr>
      <vt:lpstr>PowerPoint Presentation</vt:lpstr>
      <vt:lpstr>Containers talks in same Pod:  + Use the same ClusterIP + Communicate via IPC/not via network</vt:lpstr>
      <vt:lpstr>Pods talks in  same Node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QUESTIONS &amp;                         a little ANSWERS</vt:lpstr>
      <vt:lpstr>… something more</vt:lpstr>
      <vt:lpstr>PowerPoint Presentation</vt:lpstr>
      <vt:lpstr>PowerPoint Presentation</vt:lpstr>
      <vt:lpstr>AGENDA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Kubernetes</dc:title>
  <cp:lastModifiedBy>Huynh Thai Bao</cp:lastModifiedBy>
  <cp:revision>244</cp:revision>
  <dcterms:modified xsi:type="dcterms:W3CDTF">2018-10-11T07:30:59Z</dcterms:modified>
</cp:coreProperties>
</file>